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0" r:id="rId1"/>
  </p:sldMasterIdLst>
  <p:notesMasterIdLst>
    <p:notesMasterId r:id="rId32"/>
  </p:notesMasterIdLst>
  <p:sldIdLst>
    <p:sldId id="256" r:id="rId2"/>
    <p:sldId id="258" r:id="rId3"/>
    <p:sldId id="259" r:id="rId4"/>
    <p:sldId id="278" r:id="rId5"/>
    <p:sldId id="304" r:id="rId6"/>
    <p:sldId id="279" r:id="rId7"/>
    <p:sldId id="289" r:id="rId8"/>
    <p:sldId id="286" r:id="rId9"/>
    <p:sldId id="288" r:id="rId10"/>
    <p:sldId id="300" r:id="rId11"/>
    <p:sldId id="301" r:id="rId12"/>
    <p:sldId id="287" r:id="rId13"/>
    <p:sldId id="291" r:id="rId14"/>
    <p:sldId id="307" r:id="rId15"/>
    <p:sldId id="290" r:id="rId16"/>
    <p:sldId id="308" r:id="rId17"/>
    <p:sldId id="309" r:id="rId18"/>
    <p:sldId id="293" r:id="rId19"/>
    <p:sldId id="310" r:id="rId20"/>
    <p:sldId id="294" r:id="rId21"/>
    <p:sldId id="295" r:id="rId22"/>
    <p:sldId id="302" r:id="rId23"/>
    <p:sldId id="303" r:id="rId24"/>
    <p:sldId id="296" r:id="rId25"/>
    <p:sldId id="305" r:id="rId26"/>
    <p:sldId id="297" r:id="rId27"/>
    <p:sldId id="306" r:id="rId28"/>
    <p:sldId id="311" r:id="rId29"/>
    <p:sldId id="292" r:id="rId30"/>
    <p:sldId id="31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12B1D7-A0DC-467A-A380-58D5B992689F}">
          <p14:sldIdLst>
            <p14:sldId id="256"/>
          </p14:sldIdLst>
        </p14:section>
        <p14:section name="Introduction" id="{B82DA77C-229A-46D2-BFBB-1F3270C45B74}">
          <p14:sldIdLst>
            <p14:sldId id="258"/>
            <p14:sldId id="259"/>
            <p14:sldId id="278"/>
            <p14:sldId id="304"/>
            <p14:sldId id="279"/>
          </p14:sldIdLst>
        </p14:section>
        <p14:section name="Process Overview" id="{9FEE7C64-FDFA-4E5E-92AB-046AEA406D4D}">
          <p14:sldIdLst>
            <p14:sldId id="289"/>
            <p14:sldId id="286"/>
            <p14:sldId id="288"/>
            <p14:sldId id="300"/>
            <p14:sldId id="301"/>
          </p14:sldIdLst>
        </p14:section>
        <p14:section name="Facilitation" id="{D4ACB9DD-66C5-47C8-B103-7D4C1872EEA4}">
          <p14:sldIdLst>
            <p14:sldId id="287"/>
          </p14:sldIdLst>
        </p14:section>
        <p14:section name="Facilitation Training" id="{381202E5-95CF-4500-A167-B13D16220E29}">
          <p14:sldIdLst>
            <p14:sldId id="291"/>
            <p14:sldId id="307"/>
            <p14:sldId id="290"/>
            <p14:sldId id="308"/>
            <p14:sldId id="309"/>
            <p14:sldId id="293"/>
            <p14:sldId id="310"/>
            <p14:sldId id="294"/>
            <p14:sldId id="295"/>
            <p14:sldId id="302"/>
            <p14:sldId id="303"/>
          </p14:sldIdLst>
        </p14:section>
        <p14:section name="After the Retro" id="{CBABE175-ED2E-4990-AA23-AB3AD55CDA43}">
          <p14:sldIdLst>
            <p14:sldId id="296"/>
            <p14:sldId id="305"/>
            <p14:sldId id="297"/>
            <p14:sldId id="306"/>
            <p14:sldId id="311"/>
          </p14:sldIdLst>
        </p14:section>
        <p14:section name="Closing the talk" id="{B105B96E-7FD2-40B8-8B0B-907D9152CCB6}">
          <p14:sldIdLst>
            <p14:sldId id="292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91333" autoAdjust="0"/>
  </p:normalViewPr>
  <p:slideViewPr>
    <p:cSldViewPr snapToGrid="0">
      <p:cViewPr>
        <p:scale>
          <a:sx n="83" d="100"/>
          <a:sy n="83" d="100"/>
        </p:scale>
        <p:origin x="30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15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8C8B2-66D4-4FDA-8B07-3621C7723AB5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1B5D0-E3F3-4B5D-AAD7-6EA2D5ED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0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33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65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00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invite only, okay </a:t>
            </a:r>
            <a:r>
              <a:rPr lang="en-US"/>
              <a:t>to refuse</a:t>
            </a:r>
          </a:p>
          <a:p>
            <a:r>
              <a:rPr lang="en-US" dirty="0"/>
              <a:t>Training includes:</a:t>
            </a:r>
          </a:p>
          <a:p>
            <a:r>
              <a:rPr lang="en-US" dirty="0"/>
              <a:t>Comprehensive Listening</a:t>
            </a:r>
          </a:p>
          <a:p>
            <a:r>
              <a:rPr lang="en-US" dirty="0"/>
              <a:t>Awkward Silence</a:t>
            </a:r>
          </a:p>
          <a:p>
            <a:r>
              <a:rPr lang="en-US" dirty="0"/>
              <a:t>Its okay to make mistakes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68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the person</a:t>
            </a:r>
          </a:p>
          <a:p>
            <a:r>
              <a:rPr lang="en-US" dirty="0"/>
              <a:t>Shake hands</a:t>
            </a:r>
          </a:p>
          <a:p>
            <a:r>
              <a:rPr lang="en-US" dirty="0"/>
              <a:t>Explain that retro is private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01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the person</a:t>
            </a:r>
          </a:p>
          <a:p>
            <a:r>
              <a:rPr lang="en-US" dirty="0"/>
              <a:t>Shake hands</a:t>
            </a:r>
          </a:p>
          <a:p>
            <a:r>
              <a:rPr lang="en-US" dirty="0"/>
              <a:t>Explain that retro is private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36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Comprehension listening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41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Comprehension listening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95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Comprehension listening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15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64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2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39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40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9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4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2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Starts with anonymous survey</a:t>
            </a:r>
          </a:p>
          <a:p>
            <a:r>
              <a:rPr lang="en-US" dirty="0"/>
              <a:t>Discusses Goals</a:t>
            </a:r>
          </a:p>
          <a:p>
            <a:r>
              <a:rPr lang="en-US" dirty="0"/>
              <a:t>Ends with anonymous survey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70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is not tied to compensation</a:t>
            </a:r>
          </a:p>
          <a:p>
            <a:r>
              <a:rPr lang="en-US" dirty="0"/>
              <a:t>Completion or failure of goals is not the point. Discussion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84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make the process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631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department started using it, despite very different context.</a:t>
            </a:r>
          </a:p>
          <a:p>
            <a:r>
              <a:rPr lang="en-US" dirty="0"/>
              <a:t>2 of their members said it generated some amazing insight.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281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department started using it, despite very different context.</a:t>
            </a:r>
          </a:p>
          <a:p>
            <a:r>
              <a:rPr lang="en-US" dirty="0"/>
              <a:t>2 of their members said it generated some amazing insight.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349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7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Employee Feedback.</a:t>
            </a:r>
          </a:p>
          <a:p>
            <a:r>
              <a:rPr lang="en-US" dirty="0"/>
              <a:t>Share Inspiration</a:t>
            </a:r>
          </a:p>
          <a:p>
            <a:r>
              <a:rPr lang="en-US" dirty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00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39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Give good feedback</a:t>
            </a:r>
          </a:p>
          <a:p>
            <a:pPr marL="228600" indent="-228600">
              <a:buAutoNum type="arabicPeriod"/>
            </a:pPr>
            <a:r>
              <a:rPr lang="en-US" dirty="0"/>
              <a:t>Employee satisfaction</a:t>
            </a:r>
          </a:p>
          <a:p>
            <a:pPr marL="228600" indent="-228600">
              <a:buAutoNum type="arabicPeriod"/>
            </a:pPr>
            <a:r>
              <a:rPr lang="en-US" dirty="0"/>
              <a:t>training budget</a:t>
            </a:r>
          </a:p>
          <a:p>
            <a:pPr marL="228600" indent="-228600">
              <a:buAutoNum type="arabicPeriod"/>
            </a:pPr>
            <a:r>
              <a:rPr lang="en-US" dirty="0"/>
              <a:t>Individual Achievements</a:t>
            </a:r>
          </a:p>
          <a:p>
            <a:pPr marL="228600" indent="-228600">
              <a:buAutoNum type="arabicPeriod"/>
            </a:pPr>
            <a:r>
              <a:rPr lang="en-US" dirty="0"/>
              <a:t>insight </a:t>
            </a:r>
            <a:r>
              <a:rPr lang="en-US"/>
              <a:t>into employee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82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62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Flat department</a:t>
            </a:r>
          </a:p>
          <a:p>
            <a:pPr marL="228600" indent="-228600">
              <a:buAutoNum type="arabicPeriod"/>
            </a:pPr>
            <a:r>
              <a:rPr lang="en-US" dirty="0"/>
              <a:t>Safety is a prerequisite</a:t>
            </a:r>
          </a:p>
          <a:p>
            <a:pPr marL="228600" indent="-228600">
              <a:buAutoNum type="arabicPeriod"/>
            </a:pPr>
            <a:r>
              <a:rPr lang="en-US" dirty="0"/>
              <a:t>Prioritize Learning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46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12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to be:</a:t>
            </a:r>
          </a:p>
          <a:p>
            <a:pPr marL="228600" indent="-228600">
              <a:buAutoNum type="arabicPeriod"/>
            </a:pPr>
            <a:r>
              <a:rPr lang="en-US" dirty="0"/>
              <a:t>Safe</a:t>
            </a:r>
          </a:p>
          <a:p>
            <a:pPr marL="228600" indent="-228600">
              <a:buAutoNum type="arabicPeriod"/>
            </a:pPr>
            <a:r>
              <a:rPr lang="en-US" dirty="0"/>
              <a:t>Personal &amp; Private</a:t>
            </a:r>
          </a:p>
          <a:p>
            <a:pPr marL="228600" indent="-228600">
              <a:buAutoNum type="arabicPeriod"/>
            </a:pPr>
            <a:r>
              <a:rPr lang="en-US" dirty="0"/>
              <a:t>Facilitated</a:t>
            </a:r>
          </a:p>
          <a:p>
            <a:pPr marL="0" indent="0">
              <a:buNone/>
            </a:pPr>
            <a:r>
              <a:rPr lang="en-US" dirty="0"/>
              <a:t>This leads to:</a:t>
            </a:r>
          </a:p>
          <a:p>
            <a:pPr marL="228600" indent="-228600">
              <a:buAutoNum type="arabicPeriod"/>
            </a:pPr>
            <a:r>
              <a:rPr lang="en-US" dirty="0"/>
              <a:t>Honest</a:t>
            </a:r>
          </a:p>
          <a:p>
            <a:pPr marL="228600" indent="-228600">
              <a:buAutoNum type="arabicPeriod"/>
            </a:pPr>
            <a:r>
              <a:rPr lang="en-US" dirty="0"/>
              <a:t>Useful feedback</a:t>
            </a:r>
          </a:p>
          <a:p>
            <a:pPr marL="228600" indent="-228600">
              <a:buAutoNum type="arabicPeriod"/>
            </a:pPr>
            <a:r>
              <a:rPr lang="en-US" dirty="0"/>
              <a:t>Relevant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39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6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106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187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36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90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66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62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35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889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639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49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45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4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07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40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79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66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0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7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jason.teamkerney.co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nctcon.com/" TargetMode="External"/><Relationship Id="rId5" Type="http://schemas.openxmlformats.org/officeDocument/2006/relationships/hyperlink" Target="http://spkr8.com/t/72511" TargetMode="External"/><Relationship Id="rId4" Type="http://schemas.openxmlformats.org/officeDocument/2006/relationships/hyperlink" Target="https://github.com/jason-kerne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Facilitating Success without Unicorns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whole team approach to finding individual success</a:t>
            </a:r>
          </a:p>
        </p:txBody>
      </p:sp>
    </p:spTree>
    <p:extLst>
      <p:ext uri="{BB962C8B-B14F-4D97-AF65-F5344CB8AC3E}">
        <p14:creationId xmlns:p14="http://schemas.microsoft.com/office/powerpoint/2010/main" val="1021898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Parking Lot</a:t>
            </a:r>
            <a:endParaRPr lang="en-US" dirty="0">
              <a:effectLst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497568-934A-424A-A875-28BC2B02B34F}"/>
              </a:ext>
            </a:extLst>
          </p:cNvPr>
          <p:cNvSpPr/>
          <p:nvPr/>
        </p:nvSpPr>
        <p:spPr>
          <a:xfrm>
            <a:off x="9357600" y="4101389"/>
            <a:ext cx="1689811" cy="1689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8BCA2D92-BC99-446F-81F1-B2FB694D8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  <p:sp>
        <p:nvSpPr>
          <p:cNvPr id="7" name="TextBox 6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38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0"/>
    </mc:Choice>
    <mc:Fallback xmlns="">
      <p:transition spd="slow" advClick="0" advTm="3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9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9000"/>
                            </p:stCondLst>
                            <p:childTnLst>
                              <p:par>
                                <p:cTn id="13" presetID="21" presetClass="exit" presetSubtype="1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9000"/>
                            </p:stCondLst>
                            <p:childTnLst>
                              <p:par>
                                <p:cTn id="17" presetID="21" presetClass="entr" presetSubtype="1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9000"/>
                            </p:stCondLst>
                            <p:childTnLst>
                              <p:par>
                                <p:cTn id="21" presetID="21" presetClass="exit" presetSubtype="1" fill="hold" grpId="4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2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1470-4BEF-470D-B306-29E7F676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7BD9-67F2-4CC5-92EA-EE4C22132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7200" dirty="0"/>
              <a:t>Moving On</a:t>
            </a:r>
            <a:endParaRPr lang="en-US" dirty="0"/>
          </a:p>
        </p:txBody>
      </p:sp>
      <p:sp>
        <p:nvSpPr>
          <p:cNvPr id="4" name="TextBox 3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4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CCE3C-A203-40AE-B9DC-CAB4D53C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Facilitation by Peers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5C8DFC-3A2E-44BB-B73D-18BF08D0F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0597" y="2667000"/>
            <a:ext cx="2167632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3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F9DD-00D3-4D08-B7F5-575593A5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The Retro</a:t>
            </a:r>
          </a:p>
        </p:txBody>
      </p:sp>
      <p:pic>
        <p:nvPicPr>
          <p:cNvPr id="6" name="Content Placeholder 5" descr="A close up of a logo&#10;&#10;Description generated with high confidence">
            <a:extLst>
              <a:ext uri="{FF2B5EF4-FFF2-40B4-BE49-F238E27FC236}">
                <a16:creationId xmlns:a16="http://schemas.microsoft.com/office/drawing/2014/main" id="{B84C2BCB-5C26-4633-BFEA-FEA1D38CF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75534" y="2667000"/>
            <a:ext cx="1637757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8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F9DD-00D3-4D08-B7F5-575593A5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The Retro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092" y="3229898"/>
            <a:ext cx="11916212" cy="1369218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3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7B13-55EC-4826-ACAB-EC54CF3C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Line &amp; Force Field</a:t>
            </a:r>
          </a:p>
        </p:txBody>
      </p:sp>
      <p:pic>
        <p:nvPicPr>
          <p:cNvPr id="6" name="Content Placeholder 5" descr="A close up of a logo&#10;&#10;Description generated with high confidence">
            <a:extLst>
              <a:ext uri="{FF2B5EF4-FFF2-40B4-BE49-F238E27FC236}">
                <a16:creationId xmlns:a16="http://schemas.microsoft.com/office/drawing/2014/main" id="{557C6B36-5139-4157-B279-B6223FA6B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6295" y="2667000"/>
            <a:ext cx="8576236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DBAEED-9B69-474D-A7EA-F0D450C2F8B3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058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7B13-55EC-4826-ACAB-EC54CF3C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Line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7795" y="1800182"/>
            <a:ext cx="8421328" cy="4862508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80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7B13-55EC-4826-ACAB-EC54CF3C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Field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3200" y="1953508"/>
            <a:ext cx="6282813" cy="471211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40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0E9F-753B-4432-AE55-55A96D18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340B-AB9C-4056-9C4A-828C4F38A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4730" y="2667000"/>
            <a:ext cx="5479366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716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0E9F-753B-4432-AE55-55A96D18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3225403"/>
            <a:ext cx="9906000" cy="2007393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1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79" y="645106"/>
            <a:ext cx="3896452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/>
              <a:t>Mob Programmer</a:t>
            </a:r>
          </a:p>
          <a:p>
            <a:r>
              <a:rPr lang="en-US" dirty="0"/>
              <a:t>Lover of Community</a:t>
            </a:r>
          </a:p>
          <a:p>
            <a:r>
              <a:rPr lang="en-US" dirty="0"/>
              <a:t>Coach?</a:t>
            </a:r>
          </a:p>
          <a:p>
            <a:r>
              <a:rPr lang="en-US" dirty="0"/>
              <a:t>Father</a:t>
            </a:r>
          </a:p>
          <a:p>
            <a:r>
              <a:rPr lang="en-US" dirty="0"/>
              <a:t>Husband</a:t>
            </a:r>
          </a:p>
          <a:p>
            <a:r>
              <a:rPr lang="en-US" dirty="0"/>
              <a:t>19 Years in Industry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054DA-A64C-4DF5-BAB2-2F4CAD984819}"/>
              </a:ext>
            </a:extLst>
          </p:cNvPr>
          <p:cNvSpPr txBox="1"/>
          <p:nvPr/>
        </p:nvSpPr>
        <p:spPr>
          <a:xfrm>
            <a:off x="7183526" y="2036802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R. Jason Kerney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3204C-A2BE-419E-9324-CA3E66371911}"/>
              </a:ext>
            </a:extLst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6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8AE2-20C4-47E0-8D39-9D19C5F8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the Retro</a:t>
            </a:r>
          </a:p>
        </p:txBody>
      </p:sp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D8C134AB-75A9-443D-BAAC-20AE3CCCA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577" y="2342343"/>
            <a:ext cx="1752845" cy="3343742"/>
          </a:xfrm>
          <a:prstGeom prst="rect">
            <a:avLst/>
          </a:prstGeo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49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A462-4143-4821-89DB-4D68F858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the Parking Lot</a:t>
            </a:r>
          </a:p>
        </p:txBody>
      </p:sp>
      <p:pic>
        <p:nvPicPr>
          <p:cNvPr id="5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58EE5062-5C56-4AC4-B705-168E87D1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137A243F-811C-4115-AC39-36388133D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89798">
            <a:off x="5857714" y="3523640"/>
            <a:ext cx="998627" cy="651996"/>
          </a:xfrm>
          <a:prstGeom prst="rect">
            <a:avLst/>
          </a:prstGeom>
        </p:spPr>
      </p:pic>
      <p:sp>
        <p:nvSpPr>
          <p:cNvPr id="6" name="TextBox 5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34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Parking Lot</a:t>
            </a:r>
            <a:endParaRPr lang="en-US" dirty="0">
              <a:effectLst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497568-934A-424A-A875-28BC2B02B34F}"/>
              </a:ext>
            </a:extLst>
          </p:cNvPr>
          <p:cNvSpPr/>
          <p:nvPr/>
        </p:nvSpPr>
        <p:spPr>
          <a:xfrm>
            <a:off x="9357600" y="4101389"/>
            <a:ext cx="1689811" cy="1689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35D55E2F-6763-4F87-9AB5-2EC315391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108AA302-123B-4984-9440-35311175D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89798">
            <a:off x="5857714" y="3523640"/>
            <a:ext cx="998627" cy="651996"/>
          </a:xfrm>
          <a:prstGeom prst="rect">
            <a:avLst/>
          </a:prstGeom>
        </p:spPr>
      </p:pic>
      <p:sp>
        <p:nvSpPr>
          <p:cNvPr id="8" name="TextBox 7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0"/>
    </mc:Choice>
    <mc:Fallback xmlns="">
      <p:transition spd="slow" advClick="0" advTm="3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9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9000"/>
                            </p:stCondLst>
                            <p:childTnLst>
                              <p:par>
                                <p:cTn id="13" presetID="21" presetClass="exit" presetSubtype="1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9000"/>
                            </p:stCondLst>
                            <p:childTnLst>
                              <p:par>
                                <p:cTn id="17" presetID="21" presetClass="entr" presetSubtype="1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9000"/>
                            </p:stCondLst>
                            <p:childTnLst>
                              <p:par>
                                <p:cTn id="21" presetID="21" presetClass="exit" presetSubtype="1" fill="hold" grpId="4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2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1470-4BEF-470D-B306-29E7F676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7BD9-67F2-4CC5-92EA-EE4C22132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7200" dirty="0"/>
              <a:t>Moving On</a:t>
            </a:r>
            <a:endParaRPr lang="en-US" dirty="0"/>
          </a:p>
        </p:txBody>
      </p:sp>
      <p:sp>
        <p:nvSpPr>
          <p:cNvPr id="4" name="TextBox 3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07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C7DB-598B-4627-BB9E-0F8C3DE44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to the Director</a:t>
            </a:r>
          </a:p>
        </p:txBody>
      </p:sp>
      <p:pic>
        <p:nvPicPr>
          <p:cNvPr id="6" name="Content Placeholder 5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5606359D-F210-47AB-B67A-90DA17CBE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3825" y="2667000"/>
            <a:ext cx="1841176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34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F4E9-51A3-416C-8DBF-29EE2B88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Gamification</a:t>
            </a:r>
          </a:p>
        </p:txBody>
      </p:sp>
      <p:pic>
        <p:nvPicPr>
          <p:cNvPr id="5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75A43C1-22D9-4EAE-8399-C1AC972C5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9695" y="2667000"/>
            <a:ext cx="5849435" cy="3124200"/>
          </a:xfrm>
        </p:spPr>
      </p:pic>
      <p:sp>
        <p:nvSpPr>
          <p:cNvPr id="4" name="TextBox 3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3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E840-4AF5-46E4-BFC7-925F7630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Department Retro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4C47F9-AA4D-47D8-9699-E2349865E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36937" y="3209782"/>
            <a:ext cx="2514951" cy="2038635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6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E0D5-6F81-4935-81B8-931CE48A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r>
              <a:rPr lang="en-US" sz="2000" dirty="0"/>
              <a:t>(Stories)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9C8866-66CD-4CE6-8E21-DC1A10AC7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8438" y="2985914"/>
            <a:ext cx="1971950" cy="2486372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98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E0D5-6F81-4935-81B8-931CE48A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Piece Of Advice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377" y="2197510"/>
            <a:ext cx="2605648" cy="4490884"/>
          </a:xfrm>
          <a:prstGeom prst="rect">
            <a:avLst/>
          </a:prstGeo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91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3296-1ECF-4F4E-AC9B-3E0E75FA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Parking Lot</a:t>
            </a:r>
          </a:p>
        </p:txBody>
      </p:sp>
      <p:pic>
        <p:nvPicPr>
          <p:cNvPr id="5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C7560226-9B3A-4C65-9BC0-AC3D73335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EDD31EC9-3773-4405-A0C3-42411581D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89798">
            <a:off x="5857714" y="3523640"/>
            <a:ext cx="998627" cy="651996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F38DF333-3422-4C32-81EE-26AA9D2BF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704" flipH="1">
            <a:off x="4702847" y="4175636"/>
            <a:ext cx="907651" cy="651996"/>
          </a:xfrm>
          <a:prstGeom prst="rect">
            <a:avLst/>
          </a:prstGeom>
        </p:spPr>
      </p:pic>
      <p:sp>
        <p:nvSpPr>
          <p:cNvPr id="8" name="TextBox 7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68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Introduction – Overview and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this talk about? Employee Feedback</a:t>
            </a:r>
          </a:p>
          <a:p>
            <a:r>
              <a:rPr lang="en-US" dirty="0"/>
              <a:t>What are my goals?</a:t>
            </a:r>
          </a:p>
          <a:p>
            <a:r>
              <a:rPr lang="en-US" dirty="0"/>
              <a:t>What am I going to cover?</a:t>
            </a:r>
          </a:p>
          <a:p>
            <a:r>
              <a:rPr lang="en-US" dirty="0">
                <a:effectLst/>
              </a:rPr>
              <a:t>"The value of another’s experience is to give us hope, not to tell us how or whether to proceed.“</a:t>
            </a:r>
          </a:p>
          <a:p>
            <a:pPr lvl="1"/>
            <a:r>
              <a:rPr lang="en-US" dirty="0">
                <a:effectLst/>
              </a:rPr>
              <a:t>Peter Block</a:t>
            </a:r>
            <a:endParaRPr lang="en-US" dirty="0"/>
          </a:p>
        </p:txBody>
      </p:sp>
      <p:pic>
        <p:nvPicPr>
          <p:cNvPr id="6" name="Picture 5" descr="A unicorn in a circle with a cross bar. No Unicorns">
            <a:extLst>
              <a:ext uri="{FF2B5EF4-FFF2-40B4-BE49-F238E27FC236}">
                <a16:creationId xmlns:a16="http://schemas.microsoft.com/office/drawing/2014/main" id="{9B4E665F-2765-4709-BB4C-E977F9BAD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711" y="421798"/>
            <a:ext cx="2515667" cy="2719891"/>
          </a:xfrm>
          <a:prstGeom prst="rect">
            <a:avLst/>
          </a:prstGeom>
        </p:spPr>
      </p:pic>
      <p:sp>
        <p:nvSpPr>
          <p:cNvPr id="7" name="TextBox 6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10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3296-1ECF-4F4E-AC9B-3E0E75FA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1413" y="2938729"/>
            <a:ext cx="547457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@</a:t>
            </a:r>
            <a:r>
              <a:rPr lang="en-US" sz="3200" dirty="0" err="1"/>
              <a:t>JasonKerney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hlinkClick r:id="rId3" action="ppaction://hlinkfile"/>
              </a:rPr>
              <a:t>jason.teamkerney.com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hlinkClick r:id="rId4"/>
              </a:rPr>
              <a:t>github.com/</a:t>
            </a:r>
            <a:r>
              <a:rPr lang="en-US" sz="3200" dirty="0" err="1">
                <a:hlinkClick r:id="rId4"/>
              </a:rPr>
              <a:t>jason-kerney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hlinkClick r:id="rId5"/>
              </a:rPr>
              <a:t>spkr8.com/t/72511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hlinkClick r:id="rId6"/>
              </a:rPr>
              <a:t>www.functcon.com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0583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B7B7-1F06-41F6-B7CB-45C3D63A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an Employee Review Process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7F3E9C-2423-49C3-BDF1-C5DBE6BBD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39168" y="2667000"/>
            <a:ext cx="3510489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69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2960A-BBB2-4124-9BD6-C5A0599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Gamification</a:t>
            </a:r>
          </a:p>
        </p:txBody>
      </p:sp>
      <p:pic>
        <p:nvPicPr>
          <p:cNvPr id="6" name="Content Placeholder 5" descr="A picture containing object, thing&#10;&#10;Description generated with high confidence">
            <a:extLst>
              <a:ext uri="{FF2B5EF4-FFF2-40B4-BE49-F238E27FC236}">
                <a16:creationId xmlns:a16="http://schemas.microsoft.com/office/drawing/2014/main" id="{8B73C177-0D49-47F3-888D-A51CAF545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8326" y="2667000"/>
            <a:ext cx="3552173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88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B5D67-AAD2-4046-93E4-3A2F48B1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Context. Context. Context.</a:t>
            </a:r>
          </a:p>
        </p:txBody>
      </p:sp>
      <p:pic>
        <p:nvPicPr>
          <p:cNvPr id="6" name="Content Placeholder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CEB47BF-338D-4D82-AE01-06553EF4C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43225" y="2667000"/>
            <a:ext cx="2102375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76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F158-B7E5-466E-8DA0-06D1E6282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this…</a:t>
            </a:r>
          </a:p>
        </p:txBody>
      </p:sp>
      <p:pic>
        <p:nvPicPr>
          <p:cNvPr id="6" name="Content Placeholder 5" descr="A close up of a logo&#10;&#10;Description generated with high confidence">
            <a:extLst>
              <a:ext uri="{FF2B5EF4-FFF2-40B4-BE49-F238E27FC236}">
                <a16:creationId xmlns:a16="http://schemas.microsoft.com/office/drawing/2014/main" id="{4F42D0EC-058E-4CB5-B7E7-4CFBA13EC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89867" y="2667000"/>
            <a:ext cx="1409092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19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F7DFA-216D-47D8-8219-B37A5C76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– The Personal Retrospective</a:t>
            </a:r>
          </a:p>
        </p:txBody>
      </p:sp>
      <p:pic>
        <p:nvPicPr>
          <p:cNvPr id="6" name="Content Placeholder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4A3B69D-418C-409C-8A1C-93670033B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955" y="3057251"/>
            <a:ext cx="1773653" cy="2120069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83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CC8E-7EE8-4FF5-9D8D-B0C4564E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Parking Lot</a:t>
            </a:r>
          </a:p>
        </p:txBody>
      </p:sp>
      <p:pic>
        <p:nvPicPr>
          <p:cNvPr id="6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EAF8F043-19D1-4872-A6C8-24F061E12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17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3182</TotalTime>
  <Words>446</Words>
  <Application>Microsoft Office PowerPoint</Application>
  <PresentationFormat>Widescreen</PresentationFormat>
  <Paragraphs>149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Century Gothic</vt:lpstr>
      <vt:lpstr>Mesh</vt:lpstr>
      <vt:lpstr>Facilitating Success without Unicorns</vt:lpstr>
      <vt:lpstr>Who am I?</vt:lpstr>
      <vt:lpstr>Introduction – Overview and plan</vt:lpstr>
      <vt:lpstr>Not an Employee Review Process</vt:lpstr>
      <vt:lpstr>Gamification</vt:lpstr>
      <vt:lpstr>Context. Context. Context.</vt:lpstr>
      <vt:lpstr>Picture this…</vt:lpstr>
      <vt:lpstr>Format – The Personal Retrospective</vt:lpstr>
      <vt:lpstr>Adding To Parking Lot</vt:lpstr>
      <vt:lpstr>Adding To Parking Lot</vt:lpstr>
      <vt:lpstr>PowerPoint Presentation</vt:lpstr>
      <vt:lpstr>Facilitation by Peers</vt:lpstr>
      <vt:lpstr>Opening The Retro</vt:lpstr>
      <vt:lpstr>Opening The Retro</vt:lpstr>
      <vt:lpstr>Time Line &amp; Force Field</vt:lpstr>
      <vt:lpstr>Time Line</vt:lpstr>
      <vt:lpstr>Force Field</vt:lpstr>
      <vt:lpstr>Goals</vt:lpstr>
      <vt:lpstr>Goals</vt:lpstr>
      <vt:lpstr>Closing the Retro</vt:lpstr>
      <vt:lpstr>Adding to the Parking Lot</vt:lpstr>
      <vt:lpstr>Adding To Parking Lot</vt:lpstr>
      <vt:lpstr>PowerPoint Presentation</vt:lpstr>
      <vt:lpstr>Talking to the Director</vt:lpstr>
      <vt:lpstr>Addressing Gamification</vt:lpstr>
      <vt:lpstr>Department Retro</vt:lpstr>
      <vt:lpstr>Results (Stories)</vt:lpstr>
      <vt:lpstr>Only Piece Of Advice</vt:lpstr>
      <vt:lpstr>Revisit Parking Lot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Facilitating Success</dc:title>
  <dc:creator>Jason Kerney</dc:creator>
  <cp:lastModifiedBy>Jason Kerney</cp:lastModifiedBy>
  <cp:revision>35</cp:revision>
  <dcterms:created xsi:type="dcterms:W3CDTF">2017-02-08T20:43:08Z</dcterms:created>
  <dcterms:modified xsi:type="dcterms:W3CDTF">2017-08-07T22:11:59Z</dcterms:modified>
</cp:coreProperties>
</file>